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7F5B72-4ABB-4AD1-B412-16C08792D90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5CCE15-5C19-494E-8583-338BDD85FD42}">
      <dgm:prSet/>
      <dgm:spPr/>
      <dgm:t>
        <a:bodyPr/>
        <a:lstStyle/>
        <a:p>
          <a:r>
            <a:rPr lang="pt-PT" dirty="0"/>
            <a:t>1. Conceitos</a:t>
          </a:r>
          <a:endParaRPr lang="en-US" dirty="0"/>
        </a:p>
      </dgm:t>
    </dgm:pt>
    <dgm:pt modelId="{48781409-3A91-4804-8E5E-35DB0DD17E9B}" type="parTrans" cxnId="{C21F102F-6818-4DA1-8A0F-1A09657AD17F}">
      <dgm:prSet/>
      <dgm:spPr/>
      <dgm:t>
        <a:bodyPr/>
        <a:lstStyle/>
        <a:p>
          <a:endParaRPr lang="en-US"/>
        </a:p>
      </dgm:t>
    </dgm:pt>
    <dgm:pt modelId="{8508AF85-21CC-4BFE-B891-4110702E0F41}" type="sibTrans" cxnId="{C21F102F-6818-4DA1-8A0F-1A09657AD17F}">
      <dgm:prSet/>
      <dgm:spPr/>
      <dgm:t>
        <a:bodyPr/>
        <a:lstStyle/>
        <a:p>
          <a:endParaRPr lang="en-US"/>
        </a:p>
      </dgm:t>
    </dgm:pt>
    <dgm:pt modelId="{8AF0BB42-8025-4DE8-874D-A44E9F38A7F0}">
      <dgm:prSet/>
      <dgm:spPr/>
      <dgm:t>
        <a:bodyPr/>
        <a:lstStyle/>
        <a:p>
          <a:r>
            <a:rPr lang="pt-PT" dirty="0"/>
            <a:t>2. Projeto (GPT)</a:t>
          </a:r>
          <a:endParaRPr lang="en-US" dirty="0"/>
        </a:p>
      </dgm:t>
    </dgm:pt>
    <dgm:pt modelId="{77A5088C-7C06-4D29-B4E1-B93C3D6CE99F}" type="parTrans" cxnId="{7E6EF501-28BC-459E-9455-848AE2A4F495}">
      <dgm:prSet/>
      <dgm:spPr/>
      <dgm:t>
        <a:bodyPr/>
        <a:lstStyle/>
        <a:p>
          <a:endParaRPr lang="en-US"/>
        </a:p>
      </dgm:t>
    </dgm:pt>
    <dgm:pt modelId="{1242CCC4-2888-44DB-B88B-2717E5478F9E}" type="sibTrans" cxnId="{7E6EF501-28BC-459E-9455-848AE2A4F495}">
      <dgm:prSet/>
      <dgm:spPr/>
      <dgm:t>
        <a:bodyPr/>
        <a:lstStyle/>
        <a:p>
          <a:endParaRPr lang="en-US"/>
        </a:p>
      </dgm:t>
    </dgm:pt>
    <dgm:pt modelId="{F2ED1431-FD16-457E-B77D-9C3811452B94}">
      <dgm:prSet/>
      <dgm:spPr/>
      <dgm:t>
        <a:bodyPr/>
        <a:lstStyle/>
        <a:p>
          <a:pPr algn="just"/>
          <a:r>
            <a:rPr lang="pt-PT" dirty="0"/>
            <a:t>Ensino da língua gestual portuguesa para crianças surdas, de uma forma acessível através da incorporação da RA e da RV numa aplicação mobile.</a:t>
          </a:r>
          <a:endParaRPr lang="en-US" dirty="0"/>
        </a:p>
      </dgm:t>
    </dgm:pt>
    <dgm:pt modelId="{4315F5CC-6A68-49C4-9932-A5793C7A7929}" type="parTrans" cxnId="{CAB70AB4-7910-4696-8456-21A570DC7922}">
      <dgm:prSet/>
      <dgm:spPr/>
      <dgm:t>
        <a:bodyPr/>
        <a:lstStyle/>
        <a:p>
          <a:endParaRPr lang="en-US"/>
        </a:p>
      </dgm:t>
    </dgm:pt>
    <dgm:pt modelId="{D2B8E2A2-BA2B-4159-9020-7D658246CED3}" type="sibTrans" cxnId="{CAB70AB4-7910-4696-8456-21A570DC7922}">
      <dgm:prSet/>
      <dgm:spPr/>
      <dgm:t>
        <a:bodyPr/>
        <a:lstStyle/>
        <a:p>
          <a:endParaRPr lang="en-US"/>
        </a:p>
      </dgm:t>
    </dgm:pt>
    <dgm:pt modelId="{0D851290-19AC-4ABB-B7C8-1DF3A3F80AD3}" type="pres">
      <dgm:prSet presAssocID="{FA7F5B72-4ABB-4AD1-B412-16C08792D905}" presName="linear" presStyleCnt="0">
        <dgm:presLayoutVars>
          <dgm:animLvl val="lvl"/>
          <dgm:resizeHandles val="exact"/>
        </dgm:presLayoutVars>
      </dgm:prSet>
      <dgm:spPr/>
    </dgm:pt>
    <dgm:pt modelId="{324A6C2A-8A6A-4E1F-900B-27460D8C2EB1}" type="pres">
      <dgm:prSet presAssocID="{E55CCE15-5C19-494E-8583-338BDD85FD42}" presName="parentText" presStyleLbl="node1" presStyleIdx="0" presStyleCnt="3" custScaleY="45150">
        <dgm:presLayoutVars>
          <dgm:chMax val="0"/>
          <dgm:bulletEnabled val="1"/>
        </dgm:presLayoutVars>
      </dgm:prSet>
      <dgm:spPr/>
    </dgm:pt>
    <dgm:pt modelId="{A63616C1-E898-44FB-B4AD-16F1DA13839A}" type="pres">
      <dgm:prSet presAssocID="{8508AF85-21CC-4BFE-B891-4110702E0F41}" presName="spacer" presStyleCnt="0"/>
      <dgm:spPr/>
    </dgm:pt>
    <dgm:pt modelId="{80ABAFAC-2C2B-41DB-A677-EF95D4B0C80E}" type="pres">
      <dgm:prSet presAssocID="{8AF0BB42-8025-4DE8-874D-A44E9F38A7F0}" presName="parentText" presStyleLbl="node1" presStyleIdx="1" presStyleCnt="3" custScaleY="54370" custLinFactNeighborX="-1157" custLinFactNeighborY="0">
        <dgm:presLayoutVars>
          <dgm:chMax val="0"/>
          <dgm:bulletEnabled val="1"/>
        </dgm:presLayoutVars>
      </dgm:prSet>
      <dgm:spPr/>
    </dgm:pt>
    <dgm:pt modelId="{5E5ABF33-F2A9-45E9-97FA-9372E6ED0621}" type="pres">
      <dgm:prSet presAssocID="{1242CCC4-2888-44DB-B88B-2717E5478F9E}" presName="spacer" presStyleCnt="0"/>
      <dgm:spPr/>
    </dgm:pt>
    <dgm:pt modelId="{D0A78304-B4BC-411A-9E9C-2794544352A4}" type="pres">
      <dgm:prSet presAssocID="{F2ED1431-FD16-457E-B77D-9C3811452B94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E6EF501-28BC-459E-9455-848AE2A4F495}" srcId="{FA7F5B72-4ABB-4AD1-B412-16C08792D905}" destId="{8AF0BB42-8025-4DE8-874D-A44E9F38A7F0}" srcOrd="1" destOrd="0" parTransId="{77A5088C-7C06-4D29-B4E1-B93C3D6CE99F}" sibTransId="{1242CCC4-2888-44DB-B88B-2717E5478F9E}"/>
    <dgm:cxn modelId="{C21F102F-6818-4DA1-8A0F-1A09657AD17F}" srcId="{FA7F5B72-4ABB-4AD1-B412-16C08792D905}" destId="{E55CCE15-5C19-494E-8583-338BDD85FD42}" srcOrd="0" destOrd="0" parTransId="{48781409-3A91-4804-8E5E-35DB0DD17E9B}" sibTransId="{8508AF85-21CC-4BFE-B891-4110702E0F41}"/>
    <dgm:cxn modelId="{413A2033-201C-4FCC-AD92-978EAC88AD2D}" type="presOf" srcId="{E55CCE15-5C19-494E-8583-338BDD85FD42}" destId="{324A6C2A-8A6A-4E1F-900B-27460D8C2EB1}" srcOrd="0" destOrd="0" presId="urn:microsoft.com/office/officeart/2005/8/layout/vList2"/>
    <dgm:cxn modelId="{991AEF4D-36A0-4666-8BF8-6EFA07705108}" type="presOf" srcId="{F2ED1431-FD16-457E-B77D-9C3811452B94}" destId="{D0A78304-B4BC-411A-9E9C-2794544352A4}" srcOrd="0" destOrd="0" presId="urn:microsoft.com/office/officeart/2005/8/layout/vList2"/>
    <dgm:cxn modelId="{B18A62A2-7C3F-4719-A535-CED0317A9B51}" type="presOf" srcId="{8AF0BB42-8025-4DE8-874D-A44E9F38A7F0}" destId="{80ABAFAC-2C2B-41DB-A677-EF95D4B0C80E}" srcOrd="0" destOrd="0" presId="urn:microsoft.com/office/officeart/2005/8/layout/vList2"/>
    <dgm:cxn modelId="{CAB70AB4-7910-4696-8456-21A570DC7922}" srcId="{FA7F5B72-4ABB-4AD1-B412-16C08792D905}" destId="{F2ED1431-FD16-457E-B77D-9C3811452B94}" srcOrd="2" destOrd="0" parTransId="{4315F5CC-6A68-49C4-9932-A5793C7A7929}" sibTransId="{D2B8E2A2-BA2B-4159-9020-7D658246CED3}"/>
    <dgm:cxn modelId="{510397BC-CF09-46A3-8419-620FA33AACBD}" type="presOf" srcId="{FA7F5B72-4ABB-4AD1-B412-16C08792D905}" destId="{0D851290-19AC-4ABB-B7C8-1DF3A3F80AD3}" srcOrd="0" destOrd="0" presId="urn:microsoft.com/office/officeart/2005/8/layout/vList2"/>
    <dgm:cxn modelId="{42506BDF-9B81-42F9-B478-D35192B2AA1E}" type="presParOf" srcId="{0D851290-19AC-4ABB-B7C8-1DF3A3F80AD3}" destId="{324A6C2A-8A6A-4E1F-900B-27460D8C2EB1}" srcOrd="0" destOrd="0" presId="urn:microsoft.com/office/officeart/2005/8/layout/vList2"/>
    <dgm:cxn modelId="{3900C077-848F-4F35-92B2-17034C29FA05}" type="presParOf" srcId="{0D851290-19AC-4ABB-B7C8-1DF3A3F80AD3}" destId="{A63616C1-E898-44FB-B4AD-16F1DA13839A}" srcOrd="1" destOrd="0" presId="urn:microsoft.com/office/officeart/2005/8/layout/vList2"/>
    <dgm:cxn modelId="{CF859FB6-A48C-41F8-ABDA-4C2CC2DBD389}" type="presParOf" srcId="{0D851290-19AC-4ABB-B7C8-1DF3A3F80AD3}" destId="{80ABAFAC-2C2B-41DB-A677-EF95D4B0C80E}" srcOrd="2" destOrd="0" presId="urn:microsoft.com/office/officeart/2005/8/layout/vList2"/>
    <dgm:cxn modelId="{3112E404-B33A-4F90-9FE0-8D0AF5687B4C}" type="presParOf" srcId="{0D851290-19AC-4ABB-B7C8-1DF3A3F80AD3}" destId="{5E5ABF33-F2A9-45E9-97FA-9372E6ED0621}" srcOrd="3" destOrd="0" presId="urn:microsoft.com/office/officeart/2005/8/layout/vList2"/>
    <dgm:cxn modelId="{3D159FD6-7F66-4A02-841F-58B61E4ED98B}" type="presParOf" srcId="{0D851290-19AC-4ABB-B7C8-1DF3A3F80AD3}" destId="{D0A78304-B4BC-411A-9E9C-2794544352A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4A6C2A-8A6A-4E1F-900B-27460D8C2EB1}">
      <dsp:nvSpPr>
        <dsp:cNvPr id="0" name=""/>
        <dsp:cNvSpPr/>
      </dsp:nvSpPr>
      <dsp:spPr>
        <a:xfrm>
          <a:off x="0" y="330644"/>
          <a:ext cx="3825025" cy="102742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 dirty="0"/>
            <a:t>1. Conceitos</a:t>
          </a:r>
          <a:endParaRPr lang="en-US" sz="2300" kern="1200" dirty="0"/>
        </a:p>
      </dsp:txBody>
      <dsp:txXfrm>
        <a:off x="50155" y="380799"/>
        <a:ext cx="3724715" cy="927112"/>
      </dsp:txXfrm>
    </dsp:sp>
    <dsp:sp modelId="{80ABAFAC-2C2B-41DB-A677-EF95D4B0C80E}">
      <dsp:nvSpPr>
        <dsp:cNvPr id="0" name=""/>
        <dsp:cNvSpPr/>
      </dsp:nvSpPr>
      <dsp:spPr>
        <a:xfrm>
          <a:off x="0" y="1424307"/>
          <a:ext cx="3825025" cy="123723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 dirty="0"/>
            <a:t>2. Projeto (GPT)</a:t>
          </a:r>
          <a:endParaRPr lang="en-US" sz="2300" kern="1200" dirty="0"/>
        </a:p>
      </dsp:txBody>
      <dsp:txXfrm>
        <a:off x="60397" y="1484704"/>
        <a:ext cx="3704231" cy="1116437"/>
      </dsp:txXfrm>
    </dsp:sp>
    <dsp:sp modelId="{D0A78304-B4BC-411A-9E9C-2794544352A4}">
      <dsp:nvSpPr>
        <dsp:cNvPr id="0" name=""/>
        <dsp:cNvSpPr/>
      </dsp:nvSpPr>
      <dsp:spPr>
        <a:xfrm>
          <a:off x="0" y="2727778"/>
          <a:ext cx="3825025" cy="227557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just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 dirty="0"/>
            <a:t>Ensino da língua gestual portuguesa para crianças surdas, de uma forma acessível através da incorporação da RA e da RV numa aplicação mobile.</a:t>
          </a:r>
          <a:endParaRPr lang="en-US" sz="2300" kern="1200" dirty="0"/>
        </a:p>
      </dsp:txBody>
      <dsp:txXfrm>
        <a:off x="111084" y="2838862"/>
        <a:ext cx="3602857" cy="20534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1.jpe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127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255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801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43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400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210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29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826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03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599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272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7/11/2022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424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28" r:id="rId6"/>
    <p:sldLayoutId id="2147483824" r:id="rId7"/>
    <p:sldLayoutId id="2147483825" r:id="rId8"/>
    <p:sldLayoutId id="2147483826" r:id="rId9"/>
    <p:sldLayoutId id="2147483827" r:id="rId10"/>
    <p:sldLayoutId id="2147483829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26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F50729-5807-BC35-0969-5535F663EF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0A3F948-EFEA-1888-3FDB-6C9813493E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720601"/>
            <a:ext cx="7714388" cy="1723147"/>
          </a:xfrm>
        </p:spPr>
        <p:txBody>
          <a:bodyPr>
            <a:normAutofit/>
          </a:bodyPr>
          <a:lstStyle/>
          <a:p>
            <a:pPr algn="ctr"/>
            <a:r>
              <a:rPr lang="pt-PT" dirty="0"/>
              <a:t>Estudo de Incorporação de Acessibilidade em Realidade Virtual e Aumentada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A0C25A-EDD8-5A37-2038-B174D98C7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72597"/>
            <a:ext cx="7714388" cy="1085849"/>
          </a:xfrm>
        </p:spPr>
        <p:txBody>
          <a:bodyPr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pt-PT" sz="1300" dirty="0"/>
              <a:t>Laboratório de Projeto em Engenharia Informática</a:t>
            </a:r>
          </a:p>
          <a:p>
            <a:pPr algn="ctr">
              <a:lnSpc>
                <a:spcPct val="120000"/>
              </a:lnSpc>
            </a:pPr>
            <a:r>
              <a:rPr lang="pt-PT" sz="1300" dirty="0"/>
              <a:t>2º Semestre | 2021-2022</a:t>
            </a:r>
          </a:p>
          <a:p>
            <a:pPr algn="ctr">
              <a:lnSpc>
                <a:spcPct val="120000"/>
              </a:lnSpc>
            </a:pPr>
            <a:r>
              <a:rPr lang="pt-PT" sz="1300" dirty="0"/>
              <a:t>Eduardo Chaves (70611) e João Rodrigues (70579)</a:t>
            </a:r>
          </a:p>
        </p:txBody>
      </p:sp>
      <p:cxnSp>
        <p:nvCxnSpPr>
          <p:cNvPr id="36" name="Straight Connector 28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26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DB96EC0-080A-40AA-F9C8-45CC1AB20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pt-PT" dirty="0"/>
              <a:t>Demonstração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EFA797-975B-41D8-BC96-56CDC2CFA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video-1657532766">
            <a:hlinkClick r:id="" action="ppaction://media"/>
            <a:extLst>
              <a:ext uri="{FF2B5EF4-FFF2-40B4-BE49-F238E27FC236}">
                <a16:creationId xmlns:a16="http://schemas.microsoft.com/office/drawing/2014/main" id="{CD2EC28A-2F8F-1A53-EB12-C83A71A63B6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9566" y="2700133"/>
            <a:ext cx="6110288" cy="3360737"/>
          </a:xfrm>
        </p:spPr>
      </p:pic>
    </p:spTree>
    <p:extLst>
      <p:ext uri="{BB962C8B-B14F-4D97-AF65-F5344CB8AC3E}">
        <p14:creationId xmlns:p14="http://schemas.microsoft.com/office/powerpoint/2010/main" val="677146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265911B-1E2F-489E-97EF-A15A9299E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19D4F1-CE65-4D74-A168-F27C15F1B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Pessoas abanar mãos">
            <a:extLst>
              <a:ext uri="{FF2B5EF4-FFF2-40B4-BE49-F238E27FC236}">
                <a16:creationId xmlns:a16="http://schemas.microsoft.com/office/drawing/2014/main" id="{F390FC54-CD04-5548-3961-31FB4008BD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0837" r="22496"/>
          <a:stretch/>
        </p:blipFill>
        <p:spPr>
          <a:xfrm>
            <a:off x="20" y="10"/>
            <a:ext cx="6095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5B126C-73C5-9D1C-9D0A-D8B9ABE11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025718"/>
            <a:ext cx="4057650" cy="4770783"/>
          </a:xfrm>
        </p:spPr>
        <p:txBody>
          <a:bodyPr anchor="ctr">
            <a:normAutofit/>
          </a:bodyPr>
          <a:lstStyle/>
          <a:p>
            <a:pPr algn="ctr"/>
            <a:r>
              <a:rPr lang="pt-PT">
                <a:solidFill>
                  <a:srgbClr val="FFFFFF"/>
                </a:solidFill>
              </a:rPr>
              <a:t>Considerações Finais</a:t>
            </a:r>
          </a:p>
        </p:txBody>
      </p:sp>
      <p:sp>
        <p:nvSpPr>
          <p:cNvPr id="22" name="Marcador de Posição de Conteúdo 2">
            <a:extLst>
              <a:ext uri="{FF2B5EF4-FFF2-40B4-BE49-F238E27FC236}">
                <a16:creationId xmlns:a16="http://schemas.microsoft.com/office/drawing/2014/main" id="{6F82E127-7289-06F0-BED2-CE1661A24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9972" y="762000"/>
            <a:ext cx="4471254" cy="5334000"/>
          </a:xfrm>
        </p:spPr>
        <p:txBody>
          <a:bodyPr anchor="ctr"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pt-PT" sz="1700" dirty="0"/>
              <a:t>Consideramos que através do desenvolvimento do nosso projeto conseguimos propor uma solução válida para combater a barreira que existe na nossa sociedade e o seu conhecimento da língua gestual. </a:t>
            </a:r>
          </a:p>
          <a:p>
            <a:pPr algn="just">
              <a:lnSpc>
                <a:spcPct val="120000"/>
              </a:lnSpc>
            </a:pPr>
            <a:r>
              <a:rPr lang="pt-PT" sz="1700" dirty="0"/>
              <a:t>Criamos uma aplicação de fácil acessibilidade e interação que esperamos ser capaz de auxiliar no processo da aprendizagem da língua gestual portuguesa. </a:t>
            </a:r>
          </a:p>
          <a:p>
            <a:pPr algn="just">
              <a:lnSpc>
                <a:spcPct val="120000"/>
              </a:lnSpc>
            </a:pPr>
            <a:r>
              <a:rPr lang="pt-PT" sz="1700" dirty="0"/>
              <a:t>Isto ainda é um projeto em desenvolvimento pois ainda há muitos aspetos a melhorar e a serem desenvolvidos.</a:t>
            </a:r>
          </a:p>
        </p:txBody>
      </p:sp>
    </p:spTree>
    <p:extLst>
      <p:ext uri="{BB962C8B-B14F-4D97-AF65-F5344CB8AC3E}">
        <p14:creationId xmlns:p14="http://schemas.microsoft.com/office/powerpoint/2010/main" val="2069603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13">
            <a:extLst>
              <a:ext uri="{FF2B5EF4-FFF2-40B4-BE49-F238E27FC236}">
                <a16:creationId xmlns:a16="http://schemas.microsoft.com/office/drawing/2014/main" id="{1265911B-1E2F-489E-97EF-A15A9299E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2119D4F1-CE65-4D74-A168-F27C15F1B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9" descr="Triângulos colorido a criar uma estrutura perfeita">
            <a:extLst>
              <a:ext uri="{FF2B5EF4-FFF2-40B4-BE49-F238E27FC236}">
                <a16:creationId xmlns:a16="http://schemas.microsoft.com/office/drawing/2014/main" id="{2B2C41BD-6138-3F68-63C3-B3189E221B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20943" r="16835" b="1"/>
          <a:stretch/>
        </p:blipFill>
        <p:spPr>
          <a:xfrm>
            <a:off x="20" y="10"/>
            <a:ext cx="6095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236CA21-4695-83E6-430F-A62A38EB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025718"/>
            <a:ext cx="4057650" cy="4770783"/>
          </a:xfrm>
        </p:spPr>
        <p:txBody>
          <a:bodyPr anchor="ctr">
            <a:normAutofit/>
          </a:bodyPr>
          <a:lstStyle/>
          <a:p>
            <a:pPr algn="ctr"/>
            <a:r>
              <a:rPr lang="pt-PT" dirty="0">
                <a:solidFill>
                  <a:srgbClr val="FFFFFF"/>
                </a:solidFill>
              </a:rPr>
              <a:t>Qual é O OBJETIVO?</a:t>
            </a:r>
          </a:p>
        </p:txBody>
      </p:sp>
      <p:graphicFrame>
        <p:nvGraphicFramePr>
          <p:cNvPr id="22" name="Marcador de Posição de Conteúdo 2">
            <a:extLst>
              <a:ext uri="{FF2B5EF4-FFF2-40B4-BE49-F238E27FC236}">
                <a16:creationId xmlns:a16="http://schemas.microsoft.com/office/drawing/2014/main" id="{9930602A-53E0-C076-4E6F-3A3477381F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1973076"/>
              </p:ext>
            </p:extLst>
          </p:nvPr>
        </p:nvGraphicFramePr>
        <p:xfrm>
          <a:off x="7179972" y="762000"/>
          <a:ext cx="3825025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69064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1">
            <a:extLst>
              <a:ext uri="{FF2B5EF4-FFF2-40B4-BE49-F238E27FC236}">
                <a16:creationId xmlns:a16="http://schemas.microsoft.com/office/drawing/2014/main" id="{6A027DD1-A31E-4BED-83B8-ED31F386F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3">
            <a:extLst>
              <a:ext uri="{FF2B5EF4-FFF2-40B4-BE49-F238E27FC236}">
                <a16:creationId xmlns:a16="http://schemas.microsoft.com/office/drawing/2014/main" id="{3D24DFDD-EC25-4E11-A646-5466AB0E2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Rectangle 25">
            <a:extLst>
              <a:ext uri="{FF2B5EF4-FFF2-40B4-BE49-F238E27FC236}">
                <a16:creationId xmlns:a16="http://schemas.microsoft.com/office/drawing/2014/main" id="{961C2FB6-1414-4D9D-BE7A-1FF2A7AAE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62000"/>
            <a:ext cx="10664151" cy="5334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4938CC-432D-A85A-F1EB-3A1A9759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5" y="1374753"/>
            <a:ext cx="4941737" cy="103421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pt-PT" dirty="0"/>
              <a:t>Conceito - Acessibilidade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2AB3D8-AE47-CABD-C979-EEE58A066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662484"/>
            <a:ext cx="4666434" cy="2774820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A acessibilidade digital é definida através do desenvolvimento de TIC que sejam fáceis de aceder e usar independentemente das capacidades do utilizador, do equipamento ou do ambiente em que é feita a interação.</a:t>
            </a:r>
          </a:p>
          <a:p>
            <a:endParaRPr lang="pt-PT" dirty="0"/>
          </a:p>
          <a:p>
            <a:endParaRPr lang="pt-PT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FC708B1-C1C9-15D0-97AC-2BA5A701F7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"/>
          <a:stretch/>
        </p:blipFill>
        <p:spPr>
          <a:xfrm>
            <a:off x="6593621" y="1260628"/>
            <a:ext cx="4336744" cy="4336744"/>
          </a:xfrm>
          <a:custGeom>
            <a:avLst/>
            <a:gdLst/>
            <a:ahLst/>
            <a:cxnLst/>
            <a:rect l="l" t="t" r="r" b="b"/>
            <a:pathLst>
              <a:path w="3871808" h="3871808">
                <a:moveTo>
                  <a:pt x="1935904" y="0"/>
                </a:moveTo>
                <a:cubicBezTo>
                  <a:pt x="3005074" y="0"/>
                  <a:pt x="3871808" y="866734"/>
                  <a:pt x="3871808" y="1935904"/>
                </a:cubicBezTo>
                <a:cubicBezTo>
                  <a:pt x="3871808" y="3005074"/>
                  <a:pt x="3005074" y="3871808"/>
                  <a:pt x="1935904" y="3871808"/>
                </a:cubicBezTo>
                <a:cubicBezTo>
                  <a:pt x="866734" y="3871808"/>
                  <a:pt x="0" y="3005074"/>
                  <a:pt x="0" y="1935904"/>
                </a:cubicBezTo>
                <a:cubicBezTo>
                  <a:pt x="0" y="866734"/>
                  <a:pt x="866734" y="0"/>
                  <a:pt x="193590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47999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4">
            <a:extLst>
              <a:ext uri="{FF2B5EF4-FFF2-40B4-BE49-F238E27FC236}">
                <a16:creationId xmlns:a16="http://schemas.microsoft.com/office/drawing/2014/main" id="{6A027DD1-A31E-4BED-83B8-ED31F386F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961C2FB6-1414-4D9D-BE7A-1FF2A7AAE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62000"/>
            <a:ext cx="10664151" cy="5334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B9FDE5-C01C-91E4-FCE2-D69AA50EF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374753"/>
            <a:ext cx="4827799" cy="1034217"/>
          </a:xfrm>
        </p:spPr>
        <p:txBody>
          <a:bodyPr>
            <a:normAutofit/>
          </a:bodyPr>
          <a:lstStyle/>
          <a:p>
            <a:r>
              <a:rPr lang="pt-PT" sz="2600">
                <a:solidFill>
                  <a:schemeClr val="bg1"/>
                </a:solidFill>
              </a:rPr>
              <a:t>Conceito – Realidade                           Virtual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B658D1F-3F1B-44DF-691B-94ECFF52B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662484"/>
            <a:ext cx="4666434" cy="2774820"/>
          </a:xfrm>
        </p:spPr>
        <p:txBody>
          <a:bodyPr>
            <a:normAutofit/>
          </a:bodyPr>
          <a:lstStyle/>
          <a:p>
            <a:pPr algn="just"/>
            <a:r>
              <a:rPr lang="pt-PT" dirty="0">
                <a:solidFill>
                  <a:schemeClr val="bg1"/>
                </a:solidFill>
              </a:rPr>
              <a:t>É uma tecnologia de interface entre um utilizador e um sistema operacional através de recursos gráficos 3D cujo objetivo é criar a sensação de imersão num ambiente virtual diferente do real.</a:t>
            </a:r>
          </a:p>
          <a:p>
            <a:endParaRPr lang="pt-PT" dirty="0">
              <a:solidFill>
                <a:schemeClr val="bg1"/>
              </a:solidFill>
            </a:endParaRPr>
          </a:p>
          <a:p>
            <a:endParaRPr lang="pt-PT" dirty="0">
              <a:solidFill>
                <a:schemeClr val="bg1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68BD3E6-19C1-75C2-1C08-530120C7B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365" y="1803840"/>
            <a:ext cx="4869392" cy="3250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976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6A027DD1-A31E-4BED-83B8-ED31F386F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61C2FB6-1414-4D9D-BE7A-1FF2A7AAE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62000"/>
            <a:ext cx="10664151" cy="5334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6C933CF-1CB9-8FD1-63B9-6A9EE16CA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374753"/>
            <a:ext cx="4827799" cy="1034217"/>
          </a:xfrm>
        </p:spPr>
        <p:txBody>
          <a:bodyPr>
            <a:normAutofit/>
          </a:bodyPr>
          <a:lstStyle/>
          <a:p>
            <a:r>
              <a:rPr lang="pt-PT" sz="2600">
                <a:solidFill>
                  <a:schemeClr val="bg1"/>
                </a:solidFill>
              </a:rPr>
              <a:t>Conceito – Realidade Aumentada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36976D5-FF3B-D015-3951-B711ACFF4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678" y="2708427"/>
            <a:ext cx="4666434" cy="2774820"/>
          </a:xfrm>
        </p:spPr>
        <p:txBody>
          <a:bodyPr>
            <a:normAutofit/>
          </a:bodyPr>
          <a:lstStyle/>
          <a:p>
            <a:pPr algn="just"/>
            <a:r>
              <a:rPr lang="pt-PT" dirty="0">
                <a:solidFill>
                  <a:schemeClr val="bg1"/>
                </a:solidFill>
              </a:rPr>
              <a:t>É a integração de elementos ou informações virtuais no mundo real utilizando, por exemplo uma câmara juntamente com o uso de sensores de movimento.</a:t>
            </a:r>
          </a:p>
          <a:p>
            <a:endParaRPr lang="pt-PT" dirty="0">
              <a:solidFill>
                <a:schemeClr val="bg1"/>
              </a:solidFill>
            </a:endParaRPr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8C1816F0-299E-99BE-39B4-F79D63D0D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135" y="2263118"/>
            <a:ext cx="4911187" cy="277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170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Posição de Conteúdo 3">
            <a:extLst>
              <a:ext uri="{FF2B5EF4-FFF2-40B4-BE49-F238E27FC236}">
                <a16:creationId xmlns:a16="http://schemas.microsoft.com/office/drawing/2014/main" id="{D666EF6C-82A7-A1E6-3817-D4A05BFDFB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87B080E6-308F-4DD8-A448-707DFB83C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8637" y="1"/>
            <a:ext cx="8894726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4902"/>
                </a:srgbClr>
              </a:gs>
              <a:gs pos="80000">
                <a:srgbClr val="000000">
                  <a:alpha val="0"/>
                </a:srgbClr>
              </a:gs>
              <a:gs pos="51000">
                <a:srgbClr val="000000">
                  <a:alpha val="2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225465A-55E2-3BC3-3594-E2416444C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523999"/>
            <a:ext cx="7620000" cy="19050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Projeto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GPT – GESTOS PARA TODOS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63228" y="3795164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841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7">
            <a:extLst>
              <a:ext uri="{FF2B5EF4-FFF2-40B4-BE49-F238E27FC236}">
                <a16:creationId xmlns:a16="http://schemas.microsoft.com/office/drawing/2014/main" id="{DD19ADF2-65BD-45E9-8475-C8E746B49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3F1C67C-9F2D-D73A-DBC0-EC4409AB4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97" y="762001"/>
            <a:ext cx="4991103" cy="1141004"/>
          </a:xfrm>
        </p:spPr>
        <p:txBody>
          <a:bodyPr>
            <a:normAutofit/>
          </a:bodyPr>
          <a:lstStyle/>
          <a:p>
            <a:r>
              <a:rPr lang="pt-PT"/>
              <a:t>Cartas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E68DB19-1F89-709D-1A0F-49DC4D05D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897" y="2286000"/>
            <a:ext cx="4991103" cy="3810000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pt-PT" sz="1500" dirty="0"/>
              <a:t>Para o funcionamento da aplicação mobile, é necessário através da câmara, fazer o scan às cartas para ser projetado na tela em RA o gesto correspondente a cada carta.</a:t>
            </a:r>
          </a:p>
          <a:p>
            <a:pPr algn="just">
              <a:lnSpc>
                <a:spcPct val="120000"/>
              </a:lnSpc>
            </a:pPr>
            <a:r>
              <a:rPr lang="pt-PT" sz="1500" dirty="0"/>
              <a:t>Em cada carta está uma letra do abecedário (Amarelo – Vogais, Azul – Consoantes e Laranja – Estrangeiras) que irá apresentar o respetivo gesto. </a:t>
            </a:r>
          </a:p>
          <a:p>
            <a:pPr algn="just">
              <a:lnSpc>
                <a:spcPct val="120000"/>
              </a:lnSpc>
            </a:pPr>
            <a:r>
              <a:rPr lang="pt-PT" sz="1500" dirty="0"/>
              <a:t>Queremos deixar uma nota de agradecimento a duas alunas do curso de Comunicação e Multimédia, Ana Morais e a Maria João, que criaram o design das cartas e LOGO.</a:t>
            </a:r>
          </a:p>
          <a:p>
            <a:pPr>
              <a:lnSpc>
                <a:spcPct val="120000"/>
              </a:lnSpc>
            </a:pPr>
            <a:endParaRPr lang="pt-PT" sz="15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DA2E075-46F3-0C3B-D15D-489A30587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631" y="762000"/>
            <a:ext cx="1515807" cy="250613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315D5C7-489D-B33C-C650-831313158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0631" y="3589866"/>
            <a:ext cx="1570107" cy="250613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C8905A0-36E7-6FAC-4116-C1583DDEB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1100" y="761999"/>
            <a:ext cx="1570109" cy="2506135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6C1B3D74-9165-9AF6-9FE9-9A31CC551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1100" y="3589867"/>
            <a:ext cx="1570108" cy="250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579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5911B-1E2F-489E-97EF-A15A9299E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119D4F1-CE65-4D74-A168-F27C15F1B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Uma imagem com texto&#10;&#10;Descrição gerada automaticamente">
            <a:extLst>
              <a:ext uri="{FF2B5EF4-FFF2-40B4-BE49-F238E27FC236}">
                <a16:creationId xmlns:a16="http://schemas.microsoft.com/office/drawing/2014/main" id="{3895D64C-C147-A22B-75FE-7E34E5A8F2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20" y="10"/>
            <a:ext cx="6095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B64003B-17FA-516E-0452-253BC3C8F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025718"/>
            <a:ext cx="4057650" cy="4770783"/>
          </a:xfrm>
        </p:spPr>
        <p:txBody>
          <a:bodyPr anchor="ctr">
            <a:normAutofit/>
          </a:bodyPr>
          <a:lstStyle/>
          <a:p>
            <a:pPr algn="ctr"/>
            <a:r>
              <a:rPr lang="pt-PT">
                <a:solidFill>
                  <a:srgbClr val="FFFFFF"/>
                </a:solidFill>
              </a:rPr>
              <a:t>Aplicação MObile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9077DF7-2E90-85CA-B4A8-8100F9B10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9972" y="762000"/>
            <a:ext cx="4176286" cy="5334000"/>
          </a:xfrm>
        </p:spPr>
        <p:txBody>
          <a:bodyPr anchor="ctr">
            <a:normAutofit/>
          </a:bodyPr>
          <a:lstStyle/>
          <a:p>
            <a:pPr algn="just"/>
            <a:r>
              <a:rPr lang="pt-PT" dirty="0"/>
              <a:t>A aplicação mobile foi desenvolvida através da plataforma UNITY com o auxilio do kit de desenvolvimento de software de RA para dispositivos móveis, </a:t>
            </a:r>
            <a:r>
              <a:rPr lang="pt-PT" dirty="0" err="1"/>
              <a:t>Vuforia</a:t>
            </a:r>
            <a:r>
              <a:rPr lang="pt-PT" dirty="0"/>
              <a:t>, sendo que a modelação do formato das mãos foi realizada no Blender.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080816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4">
            <a:extLst>
              <a:ext uri="{FF2B5EF4-FFF2-40B4-BE49-F238E27FC236}">
                <a16:creationId xmlns:a16="http://schemas.microsoft.com/office/drawing/2014/main" id="{6A027DD1-A31E-4BED-83B8-ED31F386F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961C2FB6-1414-4D9D-BE7A-1FF2A7AAE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62000"/>
            <a:ext cx="10664151" cy="5334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9E7CEE0-45F2-41D3-8298-CEDB0B70B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374753"/>
            <a:ext cx="4827799" cy="1034217"/>
          </a:xfrm>
        </p:spPr>
        <p:txBody>
          <a:bodyPr>
            <a:normAutofit/>
          </a:bodyPr>
          <a:lstStyle/>
          <a:p>
            <a:r>
              <a:rPr lang="pt-PT">
                <a:solidFill>
                  <a:schemeClr val="bg1"/>
                </a:solidFill>
              </a:rPr>
              <a:t>Vuforia Target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60C6D50-37D2-460F-9CEF-016DD10F3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662484"/>
            <a:ext cx="4666434" cy="2774820"/>
          </a:xfrm>
        </p:spPr>
        <p:txBody>
          <a:bodyPr>
            <a:normAutofit/>
          </a:bodyPr>
          <a:lstStyle/>
          <a:p>
            <a:r>
              <a:rPr lang="pt-PT">
                <a:solidFill>
                  <a:schemeClr val="bg1"/>
                </a:solidFill>
              </a:rPr>
              <a:t>A aplicação quando faz o scan das cartas procura pontas de referência na carta para depois poder demonstrar o gesto que lhe está associado.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0DB6219-013B-4816-8F64-458E5FB23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387" y="1518502"/>
            <a:ext cx="2356071" cy="381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545701"/>
      </p:ext>
    </p:extLst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1324</TotalTime>
  <Words>417</Words>
  <Application>Microsoft Office PowerPoint</Application>
  <PresentationFormat>Ecrã Panorâmico</PresentationFormat>
  <Paragraphs>28</Paragraphs>
  <Slides>11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11</vt:i4>
      </vt:variant>
    </vt:vector>
  </HeadingPairs>
  <TitlesOfParts>
    <vt:vector size="15" baseType="lpstr">
      <vt:lpstr>Arial</vt:lpstr>
      <vt:lpstr>Trade Gothic Next Cond</vt:lpstr>
      <vt:lpstr>Trade Gothic Next Light</vt:lpstr>
      <vt:lpstr>PortalVTI</vt:lpstr>
      <vt:lpstr>Estudo de Incorporação de Acessibilidade em Realidade Virtual e Aumentada</vt:lpstr>
      <vt:lpstr>Qual é O OBJETIVO?</vt:lpstr>
      <vt:lpstr>Conceito - Acessibilidade</vt:lpstr>
      <vt:lpstr>Conceito – Realidade                           Virtual</vt:lpstr>
      <vt:lpstr>Conceito – Realidade Aumentada</vt:lpstr>
      <vt:lpstr>Projeto GPT – GESTOS PARA TODOS</vt:lpstr>
      <vt:lpstr>Cartas</vt:lpstr>
      <vt:lpstr>Aplicação MObile</vt:lpstr>
      <vt:lpstr>Vuforia Target</vt:lpstr>
      <vt:lpstr>Demonstração</vt:lpstr>
      <vt:lpstr>Considerações Finais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Estudo de Incorporação de Acessibilidade em Realidade Virtual e Aumentada</dc:title>
  <dc:creator>al70579@utad.eu</dc:creator>
  <cp:lastModifiedBy>EDUARDO MANUEL AFONSO CHAVES</cp:lastModifiedBy>
  <cp:revision>22</cp:revision>
  <dcterms:created xsi:type="dcterms:W3CDTF">2022-07-10T14:17:20Z</dcterms:created>
  <dcterms:modified xsi:type="dcterms:W3CDTF">2022-07-11T14:45:10Z</dcterms:modified>
</cp:coreProperties>
</file>

<file path=docProps/thumbnail.jpeg>
</file>